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handoutMasterIdLst>
    <p:handoutMasterId r:id="rId13"/>
  </p:handoutMasterIdLst>
  <p:sldIdLst>
    <p:sldId id="272" r:id="rId2"/>
    <p:sldId id="273" r:id="rId3"/>
    <p:sldId id="286" r:id="rId4"/>
    <p:sldId id="368" r:id="rId5"/>
    <p:sldId id="377" r:id="rId6"/>
    <p:sldId id="378" r:id="rId7"/>
    <p:sldId id="374" r:id="rId8"/>
    <p:sldId id="375" r:id="rId9"/>
    <p:sldId id="376" r:id="rId10"/>
    <p:sldId id="363" r:id="rId11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99FF"/>
    <a:srgbClr val="C0CF3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0708" autoAdjust="0"/>
  </p:normalViewPr>
  <p:slideViewPr>
    <p:cSldViewPr snapToGrid="0">
      <p:cViewPr varScale="1">
        <p:scale>
          <a:sx n="98" d="100"/>
          <a:sy n="98" d="100"/>
        </p:scale>
        <p:origin x="102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A88A-700E-4959-AD05-3C421866BDC6}" type="datetime4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2021年8月3日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9A4F4-89FA-4551-A9F4-ECDBD52C06D6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81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ECA54F6-A409-4052-BA8C-D33E3AF8AD29}" type="datetime4">
              <a:rPr lang="ja-JP" altLang="en-US" smtClean="0"/>
              <a:pPr/>
              <a:t>2021年8月3日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93B0CF2-7F87-4E02-A248-870047730F9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35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693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8347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1971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9907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ja-JP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292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長方形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cxnSp>
          <p:nvCxnSpPr>
            <p:cNvPr id="7" name="直線​​コネクタ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​​コネクタ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​​コネクタ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kumimoji="0" lang="ja-JP" altLang="en-US" noProof="0" dirty="0"/>
          </a:p>
        </p:txBody>
      </p: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D9F5B4-D2B9-4671-9B63-0110E6386A4E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9D195-22A8-4E03-A4C1-FF558F7B427F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ja-JP" altLang="en-US" noProof="0" dirty="0"/>
              <a:t>クリックしてマスター テキストのスタイルを編集</a:t>
            </a:r>
          </a:p>
          <a:p>
            <a:pPr lvl="1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2 </a:t>
            </a:r>
            <a:r>
              <a:rPr kumimoji="1" lang="ja-JP" altLang="en-US" noProof="0" dirty="0" smtClean="0"/>
              <a:t>レベル</a:t>
            </a:r>
          </a:p>
          <a:p>
            <a:pPr lvl="2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3 </a:t>
            </a:r>
            <a:r>
              <a:rPr kumimoji="1" lang="ja-JP" altLang="en-US" noProof="0" dirty="0" smtClean="0"/>
              <a:t>レベル</a:t>
            </a:r>
          </a:p>
          <a:p>
            <a:pPr lvl="3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4 </a:t>
            </a:r>
            <a:r>
              <a:rPr kumimoji="1" lang="ja-JP" altLang="en-US" noProof="0" dirty="0" smtClean="0"/>
              <a:t>レベル</a:t>
            </a:r>
          </a:p>
          <a:p>
            <a:pPr lvl="4"/>
            <a:r>
              <a:rPr kumimoji="1" lang="ja-JP" altLang="en-US" noProof="0" dirty="0" smtClean="0"/>
              <a:t>第 </a:t>
            </a:r>
            <a:r>
              <a:rPr kumimoji="1" lang="en-US" altLang="ja-JP" noProof="0" dirty="0" smtClean="0"/>
              <a:t>5 </a:t>
            </a:r>
            <a:r>
              <a:rPr kumimoji="1" lang="ja-JP" altLang="en-US" noProof="0" dirty="0" smtClean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B777F-2BA6-42C0-83EF-2CC97DD0D6E7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C11D6-D226-45B1-8AA5-91C501F3B0E7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400AA1-06A4-444F-94EA-80BA16484187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38B790-6ACD-441F-B06D-4917F8B429D2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ja-JP" altLang="en-US" smtClean="0"/>
              <a:t>マスター タイトルの書式設定</a:t>
            </a:r>
            <a:endParaRPr kumimoji="0"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rtl="0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96CEC-F0EC-4499-B406-555829E93D38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" dirty="0"/>
              <a:t>フッターを追加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8EE4A-0564-4F19-AF56-1B86A81857A1}" type="datetime4">
              <a:rPr lang="ja-JP" altLang="en-US" smtClean="0"/>
              <a:t>2021年8月3日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0A0B1-5389-4168-8C71-456999E01C6A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  <a:p>
            <a:pPr lvl="1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 eaLnBrk="1" latinLnBrk="0" hangingPunct="1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0"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FAF4E1-8E5B-454D-966C-37225B9702A6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つの角を切り取って丸めた四角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ja-JP" altLang="en-US" sz="1800" noProof="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kumimoji="0" lang="ja-JP" altLang="en-US" noProof="0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ja-JP" altLang="en-US" noProof="0" smtClean="0"/>
              <a:t>図を追加</a:t>
            </a:r>
            <a:endParaRPr kumimoji="0"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A228A8-1DDA-4C9E-B7BB-B3D4A4576159}" type="datetime4">
              <a:rPr lang="ja-JP" altLang="en-US" smtClean="0"/>
              <a:t>2021年8月3日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 dirty="0"/>
              <a:t>フッターを追加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10" name="フリーフォーム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フリーフォーム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ja-JP" altLang="en-U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長方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noProof="0" dirty="0"/>
            </a:p>
          </p:txBody>
        </p:sp>
        <p:grpSp>
          <p:nvGrpSpPr>
            <p:cNvPr id="27" name="グループ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フリーフォーム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フリーフォーム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ja-JP" altLang="en-US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グループ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フリーフォーム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  <p:sp>
              <p:nvSpPr>
                <p:cNvPr id="33" name="フリーフォーム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ja-JP" altLang="en-US" sz="1800" noProof="0" dirty="0"/>
                </a:p>
              </p:txBody>
            </p:sp>
          </p:grpSp>
        </p:grpSp>
      </p:grpSp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ja-JP" altLang="en-US" noProof="0" dirty="0"/>
              <a:t>クリックしてマスター タイトルのスタイルを編集</a:t>
            </a:r>
            <a:endParaRPr kumimoji="0" lang="ja-JP" altLang="en-US" noProof="0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43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ja-JP" altLang="en-US" noProof="0" dirty="0" smtClean="0"/>
              <a:t>クリックしてマスター テキストのスタイルを編集</a:t>
            </a:r>
          </a:p>
          <a:p>
            <a:pPr lvl="1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 rtl="0" eaLnBrk="1" latinLnBrk="0" hangingPunct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  <a:endParaRPr lang="ja-JP" altLang="en-US" noProof="0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196E8732-2B4B-4F0A-8362-53F7A7DF2931}" type="datetime4">
              <a:rPr lang="ja-JP" altLang="en-US" smtClean="0"/>
              <a:t>2021年8月3日</a:t>
            </a:fld>
            <a:endParaRPr lang="en-US" dirty="0"/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r>
              <a:rPr lang="ja-JP" altLang="en-US" noProof="0" dirty="0" smtClean="0"/>
              <a:t>フッターを追加</a:t>
            </a:r>
            <a:endParaRPr lang="ja-JP" altLang="en-US" noProof="0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</a:defRPr>
            </a:lvl1pPr>
          </a:lstStyle>
          <a:p>
            <a:fld id="{401CF334-2D5C-4859-84A6-CA7E6E43FAEB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lnSpc>
          <a:spcPct val="80000"/>
        </a:lnSpc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ＭＳ 明朝" panose="02020609040205080304" pitchFamily="17" charset="-128"/>
          <a:ea typeface="ＭＳ 明朝" panose="02020609040205080304" pitchFamily="17" charset="-128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ja-JP" altLang="en-US" dirty="0"/>
              <a:t>描画エンジン</a:t>
            </a:r>
            <a:r>
              <a:rPr lang="ja-JP" altLang="en-US" dirty="0" smtClean="0"/>
              <a:t>開発</a:t>
            </a:r>
            <a:r>
              <a:rPr lang="en-US" altLang="ja-JP" dirty="0" smtClean="0"/>
              <a:t>Ⅲ</a:t>
            </a:r>
            <a:r>
              <a:rPr lang="ja-JP" altLang="en-US" dirty="0" smtClean="0"/>
              <a:t>・</a:t>
            </a:r>
            <a:r>
              <a:rPr lang="en-US" altLang="ja-JP" dirty="0" smtClean="0"/>
              <a:t>Ⅳ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/>
              <a:t>UNIT28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別ファイル</a:t>
            </a:r>
            <a:r>
              <a:rPr lang="ja-JP" altLang="en-US" dirty="0" smtClean="0"/>
              <a:t>の</a:t>
            </a:r>
            <a:r>
              <a:rPr lang="en-US" altLang="ja-JP" dirty="0" smtClean="0"/>
              <a:t>FBX</a:t>
            </a:r>
            <a:r>
              <a:rPr lang="ja-JP" altLang="en-US" dirty="0" smtClean="0"/>
              <a:t>からアニメーションを追加読み込みできるようにする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アニメーションブレンディングを実装し、ポーズを制御する。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4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授業</a:t>
            </a:r>
            <a:r>
              <a:rPr lang="ja-JP" altLang="en-US" dirty="0"/>
              <a:t>内容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dirty="0" smtClean="0"/>
              <a:t>アニメーションデータの追加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アニメーションブレンディング</a:t>
            </a:r>
            <a:endParaRPr lang="en-US" altLang="ja-JP" dirty="0"/>
          </a:p>
          <a:p>
            <a:pPr marL="0" indent="0" rtl="0">
              <a:buNone/>
            </a:pPr>
            <a:endParaRPr lang="en-US" altLang="ja-JP" dirty="0" smtClean="0"/>
          </a:p>
          <a:p>
            <a:pPr rtl="0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実行結果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80000" y="6366638"/>
            <a:ext cx="189400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MNK_Mesh.fbx</a:t>
            </a:r>
            <a:endParaRPr kumimoji="1" lang="ja-JP" altLang="en-US" dirty="0" err="1" smtClean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24" y="1935163"/>
            <a:ext cx="7465952" cy="4343400"/>
          </a:xfrm>
        </p:spPr>
      </p:pic>
    </p:spTree>
    <p:extLst>
      <p:ext uri="{BB962C8B-B14F-4D97-AF65-F5344CB8AC3E}">
        <p14:creationId xmlns:p14="http://schemas.microsoft.com/office/powerpoint/2010/main" val="12372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課題での</a:t>
            </a:r>
            <a:r>
              <a:rPr lang="en-US" altLang="ja-JP" dirty="0" err="1" smtClean="0"/>
              <a:t>skinned_mesh</a:t>
            </a:r>
            <a:r>
              <a:rPr lang="ja-JP" altLang="en-US" dirty="0" smtClean="0"/>
              <a:t>の構造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4966" y="2074127"/>
            <a:ext cx="11931805" cy="465005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横巻き 4"/>
          <p:cNvSpPr/>
          <p:nvPr/>
        </p:nvSpPr>
        <p:spPr>
          <a:xfrm>
            <a:off x="4533063" y="1807323"/>
            <a:ext cx="3056865" cy="778934"/>
          </a:xfrm>
          <a:prstGeom prst="horizontalScroll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err="1" smtClean="0"/>
              <a:t>skinned_mesh</a:t>
            </a:r>
            <a:endParaRPr kumimoji="1" lang="ja-JP" altLang="en-US" sz="3200" dirty="0"/>
          </a:p>
        </p:txBody>
      </p:sp>
      <p:sp>
        <p:nvSpPr>
          <p:cNvPr id="32" name="フローチャート: 複数書類 31"/>
          <p:cNvSpPr/>
          <p:nvPr/>
        </p:nvSpPr>
        <p:spPr>
          <a:xfrm>
            <a:off x="9268887" y="2690634"/>
            <a:ext cx="2585982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animation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</p:txBody>
      </p:sp>
      <p:sp>
        <p:nvSpPr>
          <p:cNvPr id="33" name="フローチャート: 書類 32"/>
          <p:cNvSpPr/>
          <p:nvPr/>
        </p:nvSpPr>
        <p:spPr>
          <a:xfrm>
            <a:off x="353122" y="3323064"/>
            <a:ext cx="1799283" cy="3155796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scene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35" name="フローチャート: 複数書類 34"/>
          <p:cNvSpPr/>
          <p:nvPr/>
        </p:nvSpPr>
        <p:spPr>
          <a:xfrm>
            <a:off x="518871" y="3975410"/>
            <a:ext cx="1450966" cy="194588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node</a:t>
            </a:r>
            <a:endParaRPr kumimoji="1" lang="ja-JP" altLang="en-US" sz="2400" dirty="0"/>
          </a:p>
        </p:txBody>
      </p:sp>
      <p:sp>
        <p:nvSpPr>
          <p:cNvPr id="40" name="フローチャート: 複数書類 39"/>
          <p:cNvSpPr/>
          <p:nvPr/>
        </p:nvSpPr>
        <p:spPr>
          <a:xfrm>
            <a:off x="9491439" y="3997714"/>
            <a:ext cx="1783776" cy="1602814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/>
              <a:t>keyframe</a:t>
            </a:r>
            <a:endParaRPr kumimoji="1" lang="ja-JP" altLang="en-US" sz="2400" dirty="0"/>
          </a:p>
        </p:txBody>
      </p:sp>
      <p:sp>
        <p:nvSpPr>
          <p:cNvPr id="48" name="フローチャート: 複数書類 47"/>
          <p:cNvSpPr/>
          <p:nvPr/>
        </p:nvSpPr>
        <p:spPr>
          <a:xfrm>
            <a:off x="2353127" y="2690634"/>
            <a:ext cx="4297447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mesh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0" name="フローチャート: 複数書類 49"/>
          <p:cNvSpPr/>
          <p:nvPr/>
        </p:nvSpPr>
        <p:spPr>
          <a:xfrm>
            <a:off x="253875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vertex</a:t>
            </a:r>
            <a:endParaRPr kumimoji="1" lang="ja-JP" altLang="en-US" sz="2400" dirty="0"/>
          </a:p>
        </p:txBody>
      </p:sp>
      <p:sp>
        <p:nvSpPr>
          <p:cNvPr id="51" name="フローチャート: 複数書類 50"/>
          <p:cNvSpPr/>
          <p:nvPr/>
        </p:nvSpPr>
        <p:spPr>
          <a:xfrm>
            <a:off x="4360566" y="4653801"/>
            <a:ext cx="1516126" cy="1052647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subset</a:t>
            </a:r>
            <a:endParaRPr kumimoji="1" lang="ja-JP" altLang="en-US" sz="2400" dirty="0"/>
          </a:p>
        </p:txBody>
      </p:sp>
      <p:sp>
        <p:nvSpPr>
          <p:cNvPr id="52" name="フローチャート: 複数書類 51"/>
          <p:cNvSpPr/>
          <p:nvPr/>
        </p:nvSpPr>
        <p:spPr>
          <a:xfrm>
            <a:off x="6851296" y="2684459"/>
            <a:ext cx="2195689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material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3" name="フローチャート: 複数書類 52"/>
          <p:cNvSpPr/>
          <p:nvPr/>
        </p:nvSpPr>
        <p:spPr>
          <a:xfrm>
            <a:off x="7037313" y="4946790"/>
            <a:ext cx="1384576" cy="97450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texture</a:t>
            </a:r>
            <a:endParaRPr kumimoji="1" lang="ja-JP" altLang="en-US" sz="2400" dirty="0"/>
          </a:p>
        </p:txBody>
      </p:sp>
      <p:sp>
        <p:nvSpPr>
          <p:cNvPr id="54" name="フローチャート: 書類 53"/>
          <p:cNvSpPr/>
          <p:nvPr/>
        </p:nvSpPr>
        <p:spPr>
          <a:xfrm>
            <a:off x="7037313" y="3997714"/>
            <a:ext cx="1409696" cy="629691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color</a:t>
            </a:r>
          </a:p>
        </p:txBody>
      </p:sp>
      <p:sp>
        <p:nvSpPr>
          <p:cNvPr id="56" name="フローチャート: 書類 55"/>
          <p:cNvSpPr/>
          <p:nvPr/>
        </p:nvSpPr>
        <p:spPr>
          <a:xfrm>
            <a:off x="2549491" y="4627404"/>
            <a:ext cx="1498621" cy="1743869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skeleton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57" name="フローチャート: 複数書類 56"/>
          <p:cNvSpPr/>
          <p:nvPr/>
        </p:nvSpPr>
        <p:spPr>
          <a:xfrm>
            <a:off x="2681801" y="5124075"/>
            <a:ext cx="1151367" cy="1034562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bone</a:t>
            </a:r>
            <a:endParaRPr kumimoji="1" lang="ja-JP" altLang="en-US" sz="2400" dirty="0"/>
          </a:p>
        </p:txBody>
      </p:sp>
      <p:sp>
        <p:nvSpPr>
          <p:cNvPr id="58" name="フローチャート: 複数書類 57"/>
          <p:cNvSpPr/>
          <p:nvPr/>
        </p:nvSpPr>
        <p:spPr>
          <a:xfrm>
            <a:off x="433636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index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814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課題での</a:t>
            </a:r>
            <a:r>
              <a:rPr lang="en-US" altLang="ja-JP" dirty="0" err="1" smtClean="0"/>
              <a:t>skinned_mesh</a:t>
            </a:r>
            <a:r>
              <a:rPr lang="ja-JP" altLang="en-US" dirty="0" smtClean="0"/>
              <a:t>の構造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4966" y="2074127"/>
            <a:ext cx="11931805" cy="465005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横巻き 4"/>
          <p:cNvSpPr/>
          <p:nvPr/>
        </p:nvSpPr>
        <p:spPr>
          <a:xfrm>
            <a:off x="4533063" y="1807323"/>
            <a:ext cx="3056865" cy="778934"/>
          </a:xfrm>
          <a:prstGeom prst="horizontalScroll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err="1" smtClean="0"/>
              <a:t>skinned_mesh</a:t>
            </a:r>
            <a:endParaRPr kumimoji="1" lang="ja-JP" altLang="en-US" sz="3200" dirty="0"/>
          </a:p>
        </p:txBody>
      </p:sp>
      <p:sp>
        <p:nvSpPr>
          <p:cNvPr id="32" name="フローチャート: 複数書類 31"/>
          <p:cNvSpPr/>
          <p:nvPr/>
        </p:nvSpPr>
        <p:spPr>
          <a:xfrm>
            <a:off x="9268887" y="2690634"/>
            <a:ext cx="2585982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animation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</p:txBody>
      </p:sp>
      <p:sp>
        <p:nvSpPr>
          <p:cNvPr id="33" name="フローチャート: 書類 32"/>
          <p:cNvSpPr/>
          <p:nvPr/>
        </p:nvSpPr>
        <p:spPr>
          <a:xfrm>
            <a:off x="353122" y="3323064"/>
            <a:ext cx="1799283" cy="3155796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scene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ja-JP" altLang="en-US" dirty="0"/>
          </a:p>
        </p:txBody>
      </p:sp>
      <p:sp>
        <p:nvSpPr>
          <p:cNvPr id="35" name="フローチャート: 複数書類 34"/>
          <p:cNvSpPr/>
          <p:nvPr/>
        </p:nvSpPr>
        <p:spPr>
          <a:xfrm>
            <a:off x="518871" y="3975410"/>
            <a:ext cx="1450966" cy="194588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node</a:t>
            </a:r>
            <a:endParaRPr kumimoji="1" lang="ja-JP" altLang="en-US" sz="2400" dirty="0"/>
          </a:p>
        </p:txBody>
      </p:sp>
      <p:sp>
        <p:nvSpPr>
          <p:cNvPr id="40" name="フローチャート: 複数書類 39"/>
          <p:cNvSpPr/>
          <p:nvPr/>
        </p:nvSpPr>
        <p:spPr>
          <a:xfrm>
            <a:off x="9491439" y="3997714"/>
            <a:ext cx="1783776" cy="1602814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 smtClean="0"/>
              <a:t>keyframe</a:t>
            </a:r>
            <a:endParaRPr kumimoji="1" lang="ja-JP" altLang="en-US" sz="2400" dirty="0"/>
          </a:p>
        </p:txBody>
      </p:sp>
      <p:sp>
        <p:nvSpPr>
          <p:cNvPr id="48" name="フローチャート: 複数書類 47"/>
          <p:cNvSpPr/>
          <p:nvPr/>
        </p:nvSpPr>
        <p:spPr>
          <a:xfrm>
            <a:off x="2353127" y="2690634"/>
            <a:ext cx="4297447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mesh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0" name="フローチャート: 複数書類 49"/>
          <p:cNvSpPr/>
          <p:nvPr/>
        </p:nvSpPr>
        <p:spPr>
          <a:xfrm>
            <a:off x="253875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vertex</a:t>
            </a:r>
            <a:endParaRPr kumimoji="1" lang="ja-JP" altLang="en-US" sz="2400" dirty="0"/>
          </a:p>
        </p:txBody>
      </p:sp>
      <p:sp>
        <p:nvSpPr>
          <p:cNvPr id="51" name="フローチャート: 複数書類 50"/>
          <p:cNvSpPr/>
          <p:nvPr/>
        </p:nvSpPr>
        <p:spPr>
          <a:xfrm>
            <a:off x="4360566" y="4653801"/>
            <a:ext cx="1516126" cy="1052647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subset</a:t>
            </a:r>
            <a:endParaRPr kumimoji="1" lang="ja-JP" altLang="en-US" sz="2400" dirty="0"/>
          </a:p>
        </p:txBody>
      </p:sp>
      <p:sp>
        <p:nvSpPr>
          <p:cNvPr id="52" name="フローチャート: 複数書類 51"/>
          <p:cNvSpPr/>
          <p:nvPr/>
        </p:nvSpPr>
        <p:spPr>
          <a:xfrm>
            <a:off x="6851296" y="2684459"/>
            <a:ext cx="2195689" cy="3788226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material</a:t>
            </a:r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53" name="フローチャート: 複数書類 52"/>
          <p:cNvSpPr/>
          <p:nvPr/>
        </p:nvSpPr>
        <p:spPr>
          <a:xfrm>
            <a:off x="7037313" y="4946790"/>
            <a:ext cx="1384576" cy="974508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texture</a:t>
            </a:r>
            <a:endParaRPr kumimoji="1" lang="ja-JP" altLang="en-US" sz="2400" dirty="0"/>
          </a:p>
        </p:txBody>
      </p:sp>
      <p:sp>
        <p:nvSpPr>
          <p:cNvPr id="54" name="フローチャート: 書類 53"/>
          <p:cNvSpPr/>
          <p:nvPr/>
        </p:nvSpPr>
        <p:spPr>
          <a:xfrm>
            <a:off x="7037313" y="3997714"/>
            <a:ext cx="1409696" cy="629691"/>
          </a:xfrm>
          <a:prstGeom prst="flowChart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color</a:t>
            </a:r>
          </a:p>
        </p:txBody>
      </p:sp>
      <p:sp>
        <p:nvSpPr>
          <p:cNvPr id="56" name="フローチャート: 書類 55"/>
          <p:cNvSpPr/>
          <p:nvPr/>
        </p:nvSpPr>
        <p:spPr>
          <a:xfrm>
            <a:off x="2549491" y="4627404"/>
            <a:ext cx="1498621" cy="1743869"/>
          </a:xfrm>
          <a:prstGeom prst="flowChartDocumen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skeleton</a:t>
            </a:r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57" name="フローチャート: 複数書類 56"/>
          <p:cNvSpPr/>
          <p:nvPr/>
        </p:nvSpPr>
        <p:spPr>
          <a:xfrm>
            <a:off x="2681801" y="5124075"/>
            <a:ext cx="1151367" cy="1034562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bone</a:t>
            </a:r>
            <a:endParaRPr kumimoji="1" lang="ja-JP" altLang="en-US" sz="2400" dirty="0"/>
          </a:p>
        </p:txBody>
      </p:sp>
      <p:sp>
        <p:nvSpPr>
          <p:cNvPr id="58" name="フローチャート: 複数書類 57"/>
          <p:cNvSpPr/>
          <p:nvPr/>
        </p:nvSpPr>
        <p:spPr>
          <a:xfrm>
            <a:off x="4336367" y="3783858"/>
            <a:ext cx="1384576" cy="731570"/>
          </a:xfrm>
          <a:prstGeom prst="flowChartMultidocument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index</a:t>
            </a:r>
            <a:endParaRPr kumimoji="1" lang="ja-JP" altLang="en-US" sz="2400" dirty="0"/>
          </a:p>
        </p:txBody>
      </p:sp>
      <p:sp>
        <p:nvSpPr>
          <p:cNvPr id="3" name="正方形/長方形 2"/>
          <p:cNvSpPr/>
          <p:nvPr/>
        </p:nvSpPr>
        <p:spPr>
          <a:xfrm>
            <a:off x="9163454" y="2586256"/>
            <a:ext cx="2814571" cy="3989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形吹き出し 18"/>
          <p:cNvSpPr/>
          <p:nvPr/>
        </p:nvSpPr>
        <p:spPr>
          <a:xfrm>
            <a:off x="4533063" y="3255570"/>
            <a:ext cx="4156170" cy="1484288"/>
          </a:xfrm>
          <a:prstGeom prst="wedgeEllipseCallout">
            <a:avLst>
              <a:gd name="adj1" fmla="val 57645"/>
              <a:gd name="adj2" fmla="val 30714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別ファイルの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FBX</a:t>
            </a:r>
            <a:r>
              <a:rPr kumimoji="1" lang="ja-JP" altLang="en-US" dirty="0" smtClean="0"/>
              <a:t>からここに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アニメーションデータだけ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追加する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197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別ファイルからのアニメーション抽出の注意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723235" y="3156863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502554" y="2263464"/>
            <a:ext cx="1875139" cy="377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FbxScene</a:t>
            </a:r>
            <a:endParaRPr kumimoji="1" lang="ja-JP" altLang="en-US" dirty="0"/>
          </a:p>
        </p:txBody>
      </p:sp>
      <p:cxnSp>
        <p:nvCxnSpPr>
          <p:cNvPr id="11" name="曲線コネクタ 10"/>
          <p:cNvCxnSpPr>
            <a:stCxn id="6" idx="2"/>
            <a:endCxn id="4" idx="1"/>
          </p:cNvCxnSpPr>
          <p:nvPr/>
        </p:nvCxnSpPr>
        <p:spPr>
          <a:xfrm rot="16200000" flipH="1">
            <a:off x="1229248" y="2851411"/>
            <a:ext cx="704863" cy="283111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 19"/>
          <p:cNvSpPr/>
          <p:nvPr/>
        </p:nvSpPr>
        <p:spPr>
          <a:xfrm>
            <a:off x="2964143" y="3847528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22" name="曲線コネクタ 13"/>
          <p:cNvCxnSpPr>
            <a:stCxn id="4" idx="2"/>
            <a:endCxn id="20" idx="1"/>
          </p:cNvCxnSpPr>
          <p:nvPr/>
        </p:nvCxnSpPr>
        <p:spPr>
          <a:xfrm rot="16200000" flipH="1">
            <a:off x="2561410" y="3633330"/>
            <a:ext cx="502129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2964143" y="4708814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35" name="曲線コネクタ 13"/>
          <p:cNvCxnSpPr>
            <a:stCxn id="4" idx="2"/>
            <a:endCxn id="34" idx="1"/>
          </p:cNvCxnSpPr>
          <p:nvPr/>
        </p:nvCxnSpPr>
        <p:spPr>
          <a:xfrm rot="16200000" flipH="1">
            <a:off x="2130767" y="4063973"/>
            <a:ext cx="1363415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5267517" y="3852606"/>
            <a:ext cx="1875139" cy="377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FbxMesh</a:t>
            </a:r>
            <a:endParaRPr kumimoji="1" lang="ja-JP" altLang="en-US" dirty="0"/>
          </a:p>
        </p:txBody>
      </p:sp>
      <p:cxnSp>
        <p:nvCxnSpPr>
          <p:cNvPr id="47" name="曲線コネクタ 13"/>
          <p:cNvCxnSpPr>
            <a:stCxn id="20" idx="3"/>
            <a:endCxn id="39" idx="1"/>
          </p:cNvCxnSpPr>
          <p:nvPr/>
        </p:nvCxnSpPr>
        <p:spPr>
          <a:xfrm>
            <a:off x="4839282" y="4036064"/>
            <a:ext cx="428235" cy="5078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角丸四角形 64"/>
          <p:cNvSpPr/>
          <p:nvPr/>
        </p:nvSpPr>
        <p:spPr>
          <a:xfrm>
            <a:off x="2377694" y="5570100"/>
            <a:ext cx="2279279" cy="377072"/>
          </a:xfrm>
          <a:prstGeom prst="roundRect">
            <a:avLst/>
          </a:prstGeom>
          <a:solidFill>
            <a:srgbClr val="FADE90"/>
          </a:solidFill>
          <a:ln w="28575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FbxSurfaceMaterial</a:t>
            </a:r>
            <a:endParaRPr kumimoji="1" lang="ja-JP" altLang="en-US" dirty="0"/>
          </a:p>
        </p:txBody>
      </p:sp>
      <p:sp>
        <p:nvSpPr>
          <p:cNvPr id="66" name="角丸四角形 65"/>
          <p:cNvSpPr/>
          <p:nvPr/>
        </p:nvSpPr>
        <p:spPr>
          <a:xfrm>
            <a:off x="2377693" y="6262760"/>
            <a:ext cx="2279279" cy="377072"/>
          </a:xfrm>
          <a:prstGeom prst="roundRect">
            <a:avLst/>
          </a:prstGeom>
          <a:solidFill>
            <a:srgbClr val="FADE90"/>
          </a:solidFill>
          <a:ln w="28575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FbxSurfaceMaterial</a:t>
            </a:r>
            <a:endParaRPr kumimoji="1" lang="ja-JP" altLang="en-US" dirty="0"/>
          </a:p>
        </p:txBody>
      </p:sp>
      <p:cxnSp>
        <p:nvCxnSpPr>
          <p:cNvPr id="67" name="曲線コネクタ 10"/>
          <p:cNvCxnSpPr>
            <a:stCxn id="6" idx="2"/>
            <a:endCxn id="65" idx="1"/>
          </p:cNvCxnSpPr>
          <p:nvPr/>
        </p:nvCxnSpPr>
        <p:spPr>
          <a:xfrm rot="16200000" flipH="1">
            <a:off x="349859" y="3730801"/>
            <a:ext cx="3118100" cy="937570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曲線コネクタ 10"/>
          <p:cNvCxnSpPr>
            <a:stCxn id="6" idx="2"/>
            <a:endCxn id="66" idx="1"/>
          </p:cNvCxnSpPr>
          <p:nvPr/>
        </p:nvCxnSpPr>
        <p:spPr>
          <a:xfrm rot="16200000" flipH="1">
            <a:off x="3528" y="4077131"/>
            <a:ext cx="3810760" cy="937569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1549534" y="3069763"/>
            <a:ext cx="3424768" cy="2181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144966" y="2074127"/>
            <a:ext cx="7150779" cy="4696324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横巻き 35"/>
          <p:cNvSpPr/>
          <p:nvPr/>
        </p:nvSpPr>
        <p:spPr>
          <a:xfrm>
            <a:off x="2605514" y="1743186"/>
            <a:ext cx="3056865" cy="778934"/>
          </a:xfrm>
          <a:prstGeom prst="horizontalScroll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err="1" smtClean="0"/>
              <a:t>Character.fbx</a:t>
            </a:r>
            <a:endParaRPr kumimoji="1" lang="ja-JP" altLang="en-US" sz="3200" dirty="0"/>
          </a:p>
        </p:txBody>
      </p:sp>
      <p:sp>
        <p:nvSpPr>
          <p:cNvPr id="37" name="角丸四角形 36"/>
          <p:cNvSpPr/>
          <p:nvPr/>
        </p:nvSpPr>
        <p:spPr>
          <a:xfrm>
            <a:off x="8807087" y="3774626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sp>
        <p:nvSpPr>
          <p:cNvPr id="38" name="角丸四角形 37"/>
          <p:cNvSpPr/>
          <p:nvPr/>
        </p:nvSpPr>
        <p:spPr>
          <a:xfrm>
            <a:off x="7586406" y="2881227"/>
            <a:ext cx="1875139" cy="377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FbxScene</a:t>
            </a:r>
            <a:endParaRPr kumimoji="1" lang="ja-JP" altLang="en-US" dirty="0"/>
          </a:p>
        </p:txBody>
      </p:sp>
      <p:cxnSp>
        <p:nvCxnSpPr>
          <p:cNvPr id="40" name="曲線コネクタ 10"/>
          <p:cNvCxnSpPr>
            <a:stCxn id="38" idx="2"/>
            <a:endCxn id="37" idx="1"/>
          </p:cNvCxnSpPr>
          <p:nvPr/>
        </p:nvCxnSpPr>
        <p:spPr>
          <a:xfrm rot="16200000" flipH="1">
            <a:off x="8313100" y="3469174"/>
            <a:ext cx="704863" cy="283111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角丸四角形 40"/>
          <p:cNvSpPr/>
          <p:nvPr/>
        </p:nvSpPr>
        <p:spPr>
          <a:xfrm>
            <a:off x="10047995" y="4465291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42" name="曲線コネクタ 13"/>
          <p:cNvCxnSpPr>
            <a:stCxn id="37" idx="2"/>
            <a:endCxn id="41" idx="1"/>
          </p:cNvCxnSpPr>
          <p:nvPr/>
        </p:nvCxnSpPr>
        <p:spPr>
          <a:xfrm rot="16200000" flipH="1">
            <a:off x="9645262" y="4251093"/>
            <a:ext cx="502129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角丸四角形 42"/>
          <p:cNvSpPr/>
          <p:nvPr/>
        </p:nvSpPr>
        <p:spPr>
          <a:xfrm>
            <a:off x="10047995" y="5326577"/>
            <a:ext cx="1875139" cy="377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FbxNode</a:t>
            </a:r>
            <a:endParaRPr kumimoji="1" lang="ja-JP" altLang="en-US" dirty="0"/>
          </a:p>
        </p:txBody>
      </p:sp>
      <p:cxnSp>
        <p:nvCxnSpPr>
          <p:cNvPr id="44" name="曲線コネクタ 13"/>
          <p:cNvCxnSpPr>
            <a:stCxn id="37" idx="2"/>
            <a:endCxn id="43" idx="1"/>
          </p:cNvCxnSpPr>
          <p:nvPr/>
        </p:nvCxnSpPr>
        <p:spPr>
          <a:xfrm rot="16200000" flipH="1">
            <a:off x="9214619" y="4681736"/>
            <a:ext cx="1363415" cy="30333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/>
          <p:cNvSpPr/>
          <p:nvPr/>
        </p:nvSpPr>
        <p:spPr>
          <a:xfrm>
            <a:off x="7451387" y="2132653"/>
            <a:ext cx="4639475" cy="4696324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横巻き 45"/>
          <p:cNvSpPr/>
          <p:nvPr/>
        </p:nvSpPr>
        <p:spPr>
          <a:xfrm>
            <a:off x="8287071" y="1738227"/>
            <a:ext cx="3056865" cy="778934"/>
          </a:xfrm>
          <a:prstGeom prst="horizontalScroll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err="1" smtClean="0"/>
              <a:t>Animation.fbx</a:t>
            </a:r>
            <a:endParaRPr kumimoji="1" lang="ja-JP" altLang="en-US" sz="3200" dirty="0"/>
          </a:p>
        </p:txBody>
      </p:sp>
      <p:sp>
        <p:nvSpPr>
          <p:cNvPr id="48" name="正方形/長方形 47"/>
          <p:cNvSpPr/>
          <p:nvPr/>
        </p:nvSpPr>
        <p:spPr>
          <a:xfrm>
            <a:off x="8590902" y="3651473"/>
            <a:ext cx="3424768" cy="2181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形吹き出し 4"/>
          <p:cNvSpPr/>
          <p:nvPr/>
        </p:nvSpPr>
        <p:spPr>
          <a:xfrm>
            <a:off x="4839282" y="4510165"/>
            <a:ext cx="3285621" cy="1520327"/>
          </a:xfrm>
          <a:prstGeom prst="wedgeEllipseCallout">
            <a:avLst>
              <a:gd name="adj1" fmla="val -47363"/>
              <a:gd name="adj2" fmla="val -49929"/>
            </a:avLst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基本的</a:t>
            </a:r>
            <a:r>
              <a:rPr kumimoji="1" lang="ja-JP" altLang="en-US" dirty="0" smtClean="0"/>
              <a:t>に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ノードの親子関係や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デフォルトポーズが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一致している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必要がある</a:t>
            </a:r>
            <a:endParaRPr kumimoji="1" lang="ja-JP" altLang="en-US" dirty="0"/>
          </a:p>
        </p:txBody>
      </p:sp>
      <p:sp>
        <p:nvSpPr>
          <p:cNvPr id="52" name="円形吹き出し 51"/>
          <p:cNvSpPr/>
          <p:nvPr/>
        </p:nvSpPr>
        <p:spPr>
          <a:xfrm>
            <a:off x="9261330" y="2490516"/>
            <a:ext cx="2930670" cy="1068945"/>
          </a:xfrm>
          <a:prstGeom prst="wedgeEllipseCallout">
            <a:avLst>
              <a:gd name="adj1" fmla="val -27508"/>
              <a:gd name="adj2" fmla="val 55645"/>
            </a:avLst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対応する</a:t>
            </a:r>
            <a:r>
              <a:rPr kumimoji="1" lang="ja-JP" altLang="en-US" dirty="0"/>
              <a:t>ノード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アニメーションを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抽出する</a:t>
            </a:r>
            <a:endParaRPr kumimoji="1" lang="en-US" altLang="ja-JP" dirty="0"/>
          </a:p>
        </p:txBody>
      </p:sp>
      <p:sp>
        <p:nvSpPr>
          <p:cNvPr id="53" name="円形吹き出し 52"/>
          <p:cNvSpPr/>
          <p:nvPr/>
        </p:nvSpPr>
        <p:spPr>
          <a:xfrm>
            <a:off x="7762676" y="5546836"/>
            <a:ext cx="2285318" cy="1293544"/>
          </a:xfrm>
          <a:prstGeom prst="wedgeEllipseCallout">
            <a:avLst>
              <a:gd name="adj1" fmla="val 45705"/>
              <a:gd name="adj2" fmla="val -41365"/>
            </a:avLst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対応ノード</a:t>
            </a:r>
            <a:r>
              <a:rPr kumimoji="1" lang="ja-JP" altLang="en-US" dirty="0"/>
              <a:t>は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ノード名で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一致させる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206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アニメーションデータの確認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8058" y="2441949"/>
            <a:ext cx="711067" cy="20447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058" y="4623924"/>
            <a:ext cx="711067" cy="20821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058" y="238940"/>
            <a:ext cx="742014" cy="20657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605" y="2441948"/>
            <a:ext cx="1060246" cy="204476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321" y="2441949"/>
            <a:ext cx="1121204" cy="2044760"/>
          </a:xfrm>
          <a:prstGeom prst="rect">
            <a:avLst/>
          </a:prstGeom>
        </p:spPr>
      </p:pic>
      <p:pic>
        <p:nvPicPr>
          <p:cNvPr id="9" name="コンテンツ プレースホルダ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5606" y="238939"/>
            <a:ext cx="766794" cy="2065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696" y="238940"/>
            <a:ext cx="666829" cy="206579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2201" y="4623923"/>
            <a:ext cx="930323" cy="208215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5606" y="4623922"/>
            <a:ext cx="867868" cy="2082152"/>
          </a:xfrm>
          <a:prstGeom prst="rect">
            <a:avLst/>
          </a:prstGeom>
        </p:spPr>
      </p:pic>
      <p:cxnSp>
        <p:nvCxnSpPr>
          <p:cNvPr id="13" name="直線コネクタ 12"/>
          <p:cNvCxnSpPr/>
          <p:nvPr/>
        </p:nvCxnSpPr>
        <p:spPr>
          <a:xfrm>
            <a:off x="508000" y="5955457"/>
            <a:ext cx="716712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508000" y="5518140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3183844" y="5495246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2301577" y="5502165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072008" y="5495244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4967740" y="5495245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859688" y="5496068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1399948" y="5495246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6751636" y="5495246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7643585" y="5509088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2" y="3757681"/>
            <a:ext cx="612201" cy="1760459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30" y="3757680"/>
            <a:ext cx="629089" cy="1751407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415" y="3760171"/>
            <a:ext cx="600898" cy="1759552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812" y="3764600"/>
            <a:ext cx="965314" cy="176046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936" y="3757680"/>
            <a:ext cx="908138" cy="1751408"/>
          </a:xfrm>
          <a:prstGeom prst="rect">
            <a:avLst/>
          </a:prstGeom>
        </p:spPr>
      </p:pic>
      <p:pic>
        <p:nvPicPr>
          <p:cNvPr id="37" name="コンテンツ プレースホルダ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045" y="3757680"/>
            <a:ext cx="644960" cy="1737565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5509" y="3764600"/>
            <a:ext cx="724240" cy="1737565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078" y="3757670"/>
            <a:ext cx="563115" cy="1744495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0287" y="3764600"/>
            <a:ext cx="786593" cy="1760470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398690" y="6046338"/>
            <a:ext cx="31748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163304" y="6046338"/>
            <a:ext cx="473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10</a:t>
            </a:r>
            <a:endParaRPr kumimoji="1" lang="ja-JP" altLang="en-US" dirty="0" smtClean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083722" y="6046338"/>
            <a:ext cx="473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20</a:t>
            </a:r>
            <a:endParaRPr kumimoji="1" lang="ja-JP" altLang="en-US" dirty="0" smtClean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2947200" y="6046338"/>
            <a:ext cx="473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30</a:t>
            </a:r>
            <a:endParaRPr kumimoji="1" lang="ja-JP" altLang="en-US" dirty="0" smtClean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881881" y="6044662"/>
            <a:ext cx="473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40</a:t>
            </a:r>
            <a:endParaRPr kumimoji="1" lang="ja-JP" altLang="en-US" dirty="0" smtClean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730985" y="6051593"/>
            <a:ext cx="473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50</a:t>
            </a:r>
            <a:endParaRPr kumimoji="1" lang="ja-JP" altLang="en-US" dirty="0" smtClean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623044" y="6051593"/>
            <a:ext cx="473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60</a:t>
            </a:r>
            <a:endParaRPr kumimoji="1" lang="ja-JP" altLang="en-US" dirty="0" smtClean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513910" y="6051593"/>
            <a:ext cx="473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70</a:t>
            </a:r>
            <a:endParaRPr kumimoji="1" lang="ja-JP" altLang="en-US" dirty="0" smtClean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7404776" y="6051593"/>
            <a:ext cx="473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80</a:t>
            </a:r>
            <a:endParaRPr kumimoji="1" lang="ja-JP" altLang="en-US" dirty="0" smtClean="0"/>
          </a:p>
        </p:txBody>
      </p:sp>
      <p:sp>
        <p:nvSpPr>
          <p:cNvPr id="50" name="コンテンツ プレースホルダー 2"/>
          <p:cNvSpPr txBox="1">
            <a:spLocks/>
          </p:cNvSpPr>
          <p:nvPr/>
        </p:nvSpPr>
        <p:spPr>
          <a:xfrm>
            <a:off x="609600" y="1935480"/>
            <a:ext cx="10972800" cy="434340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1" sz="26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1" sz="24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1" sz="21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1" sz="20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1" sz="20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１つのアニメーションデータの中に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複数のポーズが仕込まれている。</a:t>
            </a:r>
            <a:endParaRPr lang="en-US" altLang="ja-JP" dirty="0" smtClean="0"/>
          </a:p>
          <a:p>
            <a:r>
              <a:rPr lang="ja-JP" altLang="en-US" dirty="0" smtClean="0"/>
              <a:t>これらのポーズをブレンディングして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制御することで銃のエイム処理を実現できる。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649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アニメーションブレンディング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２つのポーズをブレンディングする。</a:t>
            </a:r>
            <a:endParaRPr kumimoji="1" lang="en-US" altLang="ja-JP" dirty="0" smtClean="0"/>
          </a:p>
          <a:p>
            <a:endParaRPr lang="en-US" altLang="ja-JP" dirty="0" smtClean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1075843" y="6278880"/>
            <a:ext cx="680290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1075843" y="5850617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2783483" y="5850615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4909728" y="5850615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/>
        </p:nvCxnSpPr>
        <p:spPr>
          <a:xfrm>
            <a:off x="7882579" y="5850617"/>
            <a:ext cx="0" cy="428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72" y="2891071"/>
            <a:ext cx="1098542" cy="2959545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79" y="2891071"/>
            <a:ext cx="1324337" cy="2963992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824641" y="6367272"/>
            <a:ext cx="50240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0.0</a:t>
            </a:r>
            <a:endParaRPr kumimoji="1" lang="ja-JP" altLang="en-US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7545" y="6367771"/>
            <a:ext cx="50240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1.0</a:t>
            </a:r>
            <a:endParaRPr kumimoji="1" lang="ja-JP" altLang="en-US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742" y="2891071"/>
            <a:ext cx="981482" cy="29595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756" y="2891071"/>
            <a:ext cx="1086351" cy="2959545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532281" y="6382223"/>
            <a:ext cx="50240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0.3</a:t>
            </a:r>
            <a:endParaRPr kumimoji="1" lang="ja-JP" altLang="en-US" dirty="0" smtClean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53729" y="6367769"/>
            <a:ext cx="50240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0.6</a:t>
            </a:r>
            <a:endParaRPr kumimoji="1" lang="ja-JP" altLang="en-US" dirty="0" smtClean="0"/>
          </a:p>
        </p:txBody>
      </p:sp>
      <p:sp>
        <p:nvSpPr>
          <p:cNvPr id="8" name="角丸四角形 7"/>
          <p:cNvSpPr/>
          <p:nvPr/>
        </p:nvSpPr>
        <p:spPr>
          <a:xfrm>
            <a:off x="389106" y="2704289"/>
            <a:ext cx="1361873" cy="330740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 36"/>
          <p:cNvSpPr/>
          <p:nvPr/>
        </p:nvSpPr>
        <p:spPr>
          <a:xfrm>
            <a:off x="7074020" y="2704289"/>
            <a:ext cx="1622508" cy="330740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/>
          <p:cNvSpPr/>
          <p:nvPr/>
        </p:nvSpPr>
        <p:spPr>
          <a:xfrm>
            <a:off x="2065490" y="2704289"/>
            <a:ext cx="1361873" cy="33074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4198454" y="2704289"/>
            <a:ext cx="1361873" cy="33074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形吹き出し 39"/>
          <p:cNvSpPr/>
          <p:nvPr/>
        </p:nvSpPr>
        <p:spPr>
          <a:xfrm>
            <a:off x="6874900" y="1684937"/>
            <a:ext cx="2249644" cy="858671"/>
          </a:xfrm>
          <a:prstGeom prst="wedgeEllipseCallout">
            <a:avLst>
              <a:gd name="adj1" fmla="val -92474"/>
              <a:gd name="adj2" fmla="val 8053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計算で求めた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ポーズ</a:t>
            </a:r>
            <a:endParaRPr kumimoji="1" lang="en-US" altLang="ja-JP" dirty="0" smtClean="0"/>
          </a:p>
        </p:txBody>
      </p:sp>
      <p:sp>
        <p:nvSpPr>
          <p:cNvPr id="41" name="円形吹き出し 40"/>
          <p:cNvSpPr/>
          <p:nvPr/>
        </p:nvSpPr>
        <p:spPr>
          <a:xfrm>
            <a:off x="9085399" y="2432249"/>
            <a:ext cx="2249644" cy="858671"/>
          </a:xfrm>
          <a:prstGeom prst="wedgeEllipseCallout">
            <a:avLst>
              <a:gd name="adj1" fmla="val -57881"/>
              <a:gd name="adj2" fmla="val 43149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元となる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ポーズ</a:t>
            </a:r>
            <a:endParaRPr kumimoji="1" lang="en-US" altLang="ja-JP" dirty="0" smtClean="0"/>
          </a:p>
        </p:txBody>
      </p:sp>
      <p:sp>
        <p:nvSpPr>
          <p:cNvPr id="10" name="角丸四角形吹き出し 9"/>
          <p:cNvSpPr/>
          <p:nvPr/>
        </p:nvSpPr>
        <p:spPr>
          <a:xfrm>
            <a:off x="8938508" y="4515313"/>
            <a:ext cx="2958403" cy="2171698"/>
          </a:xfrm>
          <a:prstGeom prst="wedgeRoundRectCallout">
            <a:avLst>
              <a:gd name="adj1" fmla="val -59995"/>
              <a:gd name="adj2" fmla="val 28904"/>
              <a:gd name="adj3" fmla="val 16667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計算は各ノードの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スケール、回転、位置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に対して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線形</a:t>
            </a:r>
            <a:r>
              <a:rPr kumimoji="1" lang="ja-JP" altLang="en-US" dirty="0" smtClean="0"/>
              <a:t>補完</a:t>
            </a:r>
            <a:r>
              <a:rPr kumimoji="1" lang="en-US" altLang="ja-JP" dirty="0" smtClean="0"/>
              <a:t>(Lerp),</a:t>
            </a:r>
          </a:p>
          <a:p>
            <a:pPr algn="ctr"/>
            <a:r>
              <a:rPr kumimoji="1" lang="ja-JP" altLang="en-US" dirty="0" smtClean="0"/>
              <a:t>球面線形補完</a:t>
            </a:r>
            <a:r>
              <a:rPr kumimoji="1" lang="en-US" altLang="ja-JP" dirty="0" smtClean="0"/>
              <a:t>(</a:t>
            </a:r>
            <a:r>
              <a:rPr kumimoji="1" lang="en-US" altLang="ja-JP" dirty="0" err="1" smtClean="0"/>
              <a:t>Slerp</a:t>
            </a:r>
            <a:r>
              <a:rPr kumimoji="1" lang="en-US" altLang="ja-JP" dirty="0" smtClean="0"/>
              <a:t>)</a:t>
            </a:r>
          </a:p>
          <a:p>
            <a:pPr algn="ctr"/>
            <a:r>
              <a:rPr kumimoji="1" lang="ja-JP" altLang="en-US" dirty="0"/>
              <a:t>など</a:t>
            </a:r>
            <a:r>
              <a:rPr kumimoji="1" lang="ja-JP" altLang="en-US" dirty="0" smtClean="0"/>
              <a:t>で求める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190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スティックに割り当ててみると</a:t>
            </a:r>
            <a:r>
              <a:rPr kumimoji="1" lang="en-US" altLang="ja-JP" dirty="0" smtClean="0"/>
              <a:t>...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058" y="2441949"/>
            <a:ext cx="711067" cy="20447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058" y="4623924"/>
            <a:ext cx="711067" cy="20821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058" y="238940"/>
            <a:ext cx="742014" cy="20657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605" y="2441948"/>
            <a:ext cx="1060246" cy="204476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321" y="2441949"/>
            <a:ext cx="1121204" cy="2044760"/>
          </a:xfrm>
          <a:prstGeom prst="rect">
            <a:avLst/>
          </a:prstGeom>
        </p:spPr>
      </p:pic>
      <p:pic>
        <p:nvPicPr>
          <p:cNvPr id="9" name="コンテンツ プレースホルダ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5606" y="238939"/>
            <a:ext cx="766794" cy="2065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696" y="238940"/>
            <a:ext cx="666829" cy="206579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2201" y="4623923"/>
            <a:ext cx="930323" cy="208215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5606" y="4623922"/>
            <a:ext cx="867868" cy="2082152"/>
          </a:xfrm>
          <a:prstGeom prst="rect">
            <a:avLst/>
          </a:prstGeom>
        </p:spPr>
      </p:pic>
      <p:pic>
        <p:nvPicPr>
          <p:cNvPr id="1030" name="Picture 6" descr="Xbox One ワイヤレスコントローラー (ホワイト)"/>
          <p:cNvPicPr>
            <a:picLocks noGrp="1" noChangeAspect="1" noChangeArrowheads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3922"/>
            <a:ext cx="3266170" cy="224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楕円 12"/>
          <p:cNvSpPr/>
          <p:nvPr/>
        </p:nvSpPr>
        <p:spPr>
          <a:xfrm>
            <a:off x="590144" y="4931924"/>
            <a:ext cx="535021" cy="5350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716782" y="2304733"/>
            <a:ext cx="2044760" cy="20447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>
            <a:stCxn id="17" idx="0"/>
            <a:endCxn id="17" idx="4"/>
          </p:cNvCxnSpPr>
          <p:nvPr/>
        </p:nvCxnSpPr>
        <p:spPr>
          <a:xfrm>
            <a:off x="1739162" y="2304733"/>
            <a:ext cx="0" cy="204476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7" idx="6"/>
            <a:endCxn id="17" idx="2"/>
          </p:cNvCxnSpPr>
          <p:nvPr/>
        </p:nvCxnSpPr>
        <p:spPr>
          <a:xfrm flipH="1">
            <a:off x="716782" y="3327113"/>
            <a:ext cx="20447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17" idx="7"/>
            <a:endCxn id="17" idx="3"/>
          </p:cNvCxnSpPr>
          <p:nvPr/>
        </p:nvCxnSpPr>
        <p:spPr>
          <a:xfrm flipH="1">
            <a:off x="1016230" y="2604181"/>
            <a:ext cx="1445864" cy="144586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17" idx="5"/>
            <a:endCxn id="17" idx="1"/>
          </p:cNvCxnSpPr>
          <p:nvPr/>
        </p:nvCxnSpPr>
        <p:spPr>
          <a:xfrm flipH="1" flipV="1">
            <a:off x="1016230" y="2604181"/>
            <a:ext cx="1445864" cy="144586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V="1">
            <a:off x="1739162" y="2916295"/>
            <a:ext cx="929412" cy="41081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2350724" y="2492811"/>
            <a:ext cx="222740" cy="22274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639173" y="3215743"/>
            <a:ext cx="222740" cy="2227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0815605" y="238939"/>
            <a:ext cx="766795" cy="206579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815605" y="2431431"/>
            <a:ext cx="1060246" cy="2055277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8836" y="2080688"/>
            <a:ext cx="1777296" cy="4537610"/>
          </a:xfrm>
          <a:prstGeom prst="rect">
            <a:avLst/>
          </a:prstGeom>
        </p:spPr>
      </p:pic>
      <p:sp>
        <p:nvSpPr>
          <p:cNvPr id="47" name="円形吹き出し 46"/>
          <p:cNvSpPr/>
          <p:nvPr/>
        </p:nvSpPr>
        <p:spPr>
          <a:xfrm>
            <a:off x="2637627" y="2146034"/>
            <a:ext cx="2533928" cy="858671"/>
          </a:xfrm>
          <a:prstGeom prst="wedgeEllipseCallout">
            <a:avLst>
              <a:gd name="adj1" fmla="val 43302"/>
              <a:gd name="adj2" fmla="val 714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ブレンディングした</a:t>
            </a:r>
            <a:r>
              <a:rPr kumimoji="1" lang="ja-JP" altLang="en-US" dirty="0" smtClean="0"/>
              <a:t>ポーズ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859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ブレーンストーミングのプレゼンテーション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482_TF03460637.potx" id="{8F3B156D-932A-4C4F-B19B-13DA9C7AB513}" vid="{CAF0C7A8-6467-402F-B5CC-E460ADA54A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ビジネス ブレーンストーミング プレゼンテーション</Template>
  <TotalTime>3021</TotalTime>
  <Words>223</Words>
  <Application>Microsoft Office PowerPoint</Application>
  <PresentationFormat>ワイド画面</PresentationFormat>
  <Paragraphs>146</Paragraphs>
  <Slides>10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Meiryo UI</vt:lpstr>
      <vt:lpstr>ＭＳ ゴシック</vt:lpstr>
      <vt:lpstr>ＭＳ 明朝</vt:lpstr>
      <vt:lpstr>Arial</vt:lpstr>
      <vt:lpstr>Palatino Linotype</vt:lpstr>
      <vt:lpstr>Wingdings 2</vt:lpstr>
      <vt:lpstr>ブレーンストーミングのプレゼンテーション</vt:lpstr>
      <vt:lpstr>描画エンジン開発Ⅲ・Ⅳ</vt:lpstr>
      <vt:lpstr>授業内容</vt:lpstr>
      <vt:lpstr>実行結果</vt:lpstr>
      <vt:lpstr>課題でのskinned_meshの構造</vt:lpstr>
      <vt:lpstr>課題でのskinned_meshの構造</vt:lpstr>
      <vt:lpstr>別ファイルからのアニメーション抽出の注意</vt:lpstr>
      <vt:lpstr>アニメーションデータの確認</vt:lpstr>
      <vt:lpstr>アニメーションブレンディング</vt:lpstr>
      <vt:lpstr>スティックに割り当ててみると...</vt:lpstr>
      <vt:lpstr>実習内容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描画エンジン制作Ⅰ</dc:title>
  <dc:creator>吉野 広二</dc:creator>
  <cp:lastModifiedBy>吉野 広二</cp:lastModifiedBy>
  <cp:revision>179</cp:revision>
  <dcterms:created xsi:type="dcterms:W3CDTF">2019-03-17T05:51:21Z</dcterms:created>
  <dcterms:modified xsi:type="dcterms:W3CDTF">2021-08-03T02:09:10Z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